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34" r:id="rId2"/>
    <p:sldId id="358" r:id="rId3"/>
    <p:sldId id="315" r:id="rId4"/>
    <p:sldId id="337" r:id="rId5"/>
    <p:sldId id="340" r:id="rId6"/>
    <p:sldId id="351" r:id="rId7"/>
    <p:sldId id="352" r:id="rId8"/>
    <p:sldId id="359" r:id="rId9"/>
    <p:sldId id="360" r:id="rId10"/>
    <p:sldId id="361" r:id="rId11"/>
    <p:sldId id="362" r:id="rId12"/>
    <p:sldId id="363" r:id="rId13"/>
    <p:sldId id="370" r:id="rId14"/>
    <p:sldId id="364" r:id="rId15"/>
    <p:sldId id="365" r:id="rId16"/>
    <p:sldId id="366" r:id="rId17"/>
    <p:sldId id="367" r:id="rId18"/>
    <p:sldId id="368" r:id="rId19"/>
    <p:sldId id="369" r:id="rId20"/>
    <p:sldId id="324" r:id="rId21"/>
  </p:sldIdLst>
  <p:sldSz cx="13681075" cy="7921625"/>
  <p:notesSz cx="6858000" cy="9144000"/>
  <p:defaultTextStyle>
    <a:defPPr>
      <a:defRPr lang="zh-CN"/>
    </a:defPPr>
    <a:lvl1pPr marL="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1722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3444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5166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6888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8610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0332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2054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93776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4E09"/>
    <a:srgbClr val="EF814F"/>
    <a:srgbClr val="EEEEEE"/>
    <a:srgbClr val="F0F0F0"/>
    <a:srgbClr val="CC0000"/>
    <a:srgbClr val="FFB329"/>
    <a:srgbClr val="ECA414"/>
    <a:srgbClr val="0172EF"/>
    <a:srgbClr val="445FE8"/>
    <a:srgbClr val="157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-486" y="-72"/>
      </p:cViewPr>
      <p:guideLst>
        <p:guide orient="horz" pos="2495"/>
        <p:guide pos="430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600EA-C80B-4463-BA7F-F7A5A4D4D639}" type="datetimeFigureOut">
              <a:rPr lang="zh-CN" altLang="en-US" smtClean="0"/>
              <a:t>2017/2/10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685800"/>
            <a:ext cx="59213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8EDA8-AA38-4EC8-A4A2-C9E52DD3CC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088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344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17220" algn="l" defTabSz="12344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34440" algn="l" defTabSz="12344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51660" algn="l" defTabSz="12344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68880" algn="l" defTabSz="12344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86100" algn="l" defTabSz="12344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703320" algn="l" defTabSz="12344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320540" algn="l" defTabSz="12344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937760" algn="l" defTabSz="12344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885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279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885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6919" y="1567944"/>
            <a:ext cx="12478314" cy="1030463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在此输入你的正文内容，默认为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14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号微软雅黑字体。可以根据实际情况自行更改。在此输入你的正文内容，默认为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14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号微软雅黑字体。可以根据实际情况自行更改。在此输入你的正文内容，默认为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14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号微软雅黑字体。可以根据实际情况自行更改。在此输入你的正文内容，默认为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14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号微软雅黑字体。可以根据实际情况自行更改。在此输入你的正文内容，默认为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14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号微软雅黑字体。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0646"/>
            <a:ext cx="13681075" cy="54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430" y="-50887"/>
            <a:ext cx="1943993" cy="113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连接符 4"/>
          <p:cNvCxnSpPr/>
          <p:nvPr userDrawn="1"/>
        </p:nvCxnSpPr>
        <p:spPr>
          <a:xfrm>
            <a:off x="2263363" y="720452"/>
            <a:ext cx="11417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12911228" y="246431"/>
            <a:ext cx="406366" cy="418246"/>
            <a:chOff x="10727649" y="-269653"/>
            <a:chExt cx="406366" cy="418246"/>
          </a:xfrm>
          <a:effectLst>
            <a:outerShdw blurRad="254000" dist="63500" dir="8100000" algn="t" rotWithShape="0">
              <a:prstClr val="black">
                <a:alpha val="20000"/>
              </a:prstClr>
            </a:outerShdw>
          </a:effectLst>
        </p:grpSpPr>
        <p:sp>
          <p:nvSpPr>
            <p:cNvPr id="9" name="椭圆 8"/>
            <p:cNvSpPr/>
            <p:nvPr/>
          </p:nvSpPr>
          <p:spPr>
            <a:xfrm>
              <a:off x="10727649" y="-269653"/>
              <a:ext cx="406366" cy="418246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0736443" y="-260602"/>
              <a:ext cx="388778" cy="40014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787502" y="-208051"/>
              <a:ext cx="286661" cy="29504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1846" rIns="0" bIns="51846"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8136681" y="228922"/>
            <a:ext cx="467042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在此输入你的标题</a:t>
            </a:r>
            <a:r>
              <a:rPr lang="en-US" altLang="zh-CN" dirty="0" smtClean="0"/>
              <a:t>Title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640344" y="1017586"/>
            <a:ext cx="12177131" cy="4021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400" b="1" kern="1200" dirty="0" smtClean="0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17220" indent="0" algn="l">
              <a:buNone/>
              <a:defRPr sz="2000" b="1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0"/>
            <a:r>
              <a:rPr lang="zh-CN" altLang="en-US" dirty="0" smtClean="0"/>
              <a:t>此文本框为标题，默认为</a:t>
            </a:r>
            <a:r>
              <a:rPr lang="en-US" altLang="zh-CN" dirty="0" smtClean="0"/>
              <a:t>24</a:t>
            </a:r>
            <a:r>
              <a:rPr lang="zh-CN" altLang="en-US" dirty="0" smtClean="0"/>
              <a:t>号微软雅黑字符，可以根据实际需要自行更改。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1435205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495" userDrawn="1">
          <p15:clr>
            <a:srgbClr val="FBAE40"/>
          </p15:clr>
        </p15:guide>
        <p15:guide id="2" pos="4309" userDrawn="1">
          <p15:clr>
            <a:srgbClr val="FBAE40"/>
          </p15:clr>
        </p15:guide>
        <p15:guide id="3" pos="453" userDrawn="1">
          <p15:clr>
            <a:srgbClr val="FBAE40"/>
          </p15:clr>
        </p15:guide>
        <p15:guide id="4" pos="8074" userDrawn="1">
          <p15:clr>
            <a:srgbClr val="FBAE40"/>
          </p15:clr>
        </p15:guide>
        <p15:guide id="5" orient="horz" pos="681" userDrawn="1">
          <p15:clr>
            <a:srgbClr val="FBAE40"/>
          </p15:clr>
        </p15:guide>
        <p15:guide id="6" orient="horz" pos="449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3681075" cy="7921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95628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495">
          <p15:clr>
            <a:srgbClr val="FBAE40"/>
          </p15:clr>
        </p15:guide>
        <p15:guide id="2" pos="4309">
          <p15:clr>
            <a:srgbClr val="FBAE40"/>
          </p15:clr>
        </p15:guide>
        <p15:guide id="3" pos="8618">
          <p15:clr>
            <a:srgbClr val="FBAE40"/>
          </p15:clr>
        </p15:guide>
        <p15:guide id="4">
          <p15:clr>
            <a:srgbClr val="FBAE40"/>
          </p15:clr>
        </p15:guide>
        <p15:guide id="5" orient="horz">
          <p15:clr>
            <a:srgbClr val="FBAE40"/>
          </p15:clr>
        </p15:guide>
        <p15:guide id="6" orient="horz" pos="499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9033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0646"/>
            <a:ext cx="13681075" cy="54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430" y="-50887"/>
            <a:ext cx="1943993" cy="113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882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325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5" r:id="rId2"/>
    <p:sldLayoutId id="2147483650" r:id="rId3"/>
    <p:sldLayoutId id="2147483666" r:id="rId4"/>
  </p:sldLayoutIdLst>
  <p:timing>
    <p:tnLst>
      <p:par>
        <p:cTn id="1" dur="indefinite" restart="never" nodeType="tmRoot"/>
      </p:par>
    </p:tnLst>
  </p:timing>
  <p:txStyles>
    <p:titleStyle>
      <a:lvl1pPr algn="ctr" defTabSz="12344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2915" indent="-462915" algn="l" defTabSz="123444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02983" indent="-385763" algn="l" defTabSz="1234440" rtl="0" eaLnBrk="1" latinLnBrk="0" hangingPunct="1">
        <a:spcBef>
          <a:spcPct val="20000"/>
        </a:spcBef>
        <a:buFont typeface="Arial" panose="020B0604020202020204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4305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6027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7749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9471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01193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62915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24637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3444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5166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8610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70332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32054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93776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wmf"/><Relationship Id="rId4" Type="http://schemas.openxmlformats.org/officeDocument/2006/relationships/package" Target="../embeddings/Microsoft_Word___1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2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3"/>
          <a:stretch/>
        </p:blipFill>
        <p:spPr bwMode="auto">
          <a:xfrm>
            <a:off x="0" y="373"/>
            <a:ext cx="13681075" cy="792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5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36" b="7127"/>
          <a:stretch/>
        </p:blipFill>
        <p:spPr bwMode="auto">
          <a:xfrm>
            <a:off x="5334962" y="-1"/>
            <a:ext cx="8346113" cy="792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849" y="936476"/>
            <a:ext cx="3486514" cy="20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648797" y="3360580"/>
            <a:ext cx="7631900" cy="2780373"/>
            <a:chOff x="1252594" y="3163848"/>
            <a:chExt cx="6771202" cy="1949092"/>
          </a:xfrm>
        </p:grpSpPr>
        <p:sp>
          <p:nvSpPr>
            <p:cNvPr id="52" name="TextBox 51"/>
            <p:cNvSpPr txBox="1"/>
            <p:nvPr/>
          </p:nvSpPr>
          <p:spPr>
            <a:xfrm>
              <a:off x="1252594" y="3445621"/>
              <a:ext cx="6771202" cy="647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5400" b="1" dirty="0" smtClean="0">
                  <a:solidFill>
                    <a:srgbClr val="0033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断网弱网模拟测试</a:t>
              </a:r>
              <a:endParaRPr lang="zh-CN" altLang="en-US" sz="5400" b="1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4774" y="3163848"/>
              <a:ext cx="4470920" cy="2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1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 flipV="1">
              <a:off x="1865142" y="4563165"/>
              <a:ext cx="2338478" cy="45719"/>
            </a:xfrm>
            <a:prstGeom prst="rect">
              <a:avLst/>
            </a:prstGeom>
            <a:solidFill>
              <a:srgbClr val="E74E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5" name="矩形 54"/>
            <p:cNvSpPr/>
            <p:nvPr/>
          </p:nvSpPr>
          <p:spPr>
            <a:xfrm flipV="1">
              <a:off x="3697625" y="4563165"/>
              <a:ext cx="2338478" cy="45719"/>
            </a:xfrm>
            <a:prstGeom prst="rect">
              <a:avLst/>
            </a:prstGeom>
            <a:solidFill>
              <a:srgbClr val="FFB3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6" name="矩形 55"/>
            <p:cNvSpPr/>
            <p:nvPr/>
          </p:nvSpPr>
          <p:spPr>
            <a:xfrm flipV="1">
              <a:off x="5505267" y="4563165"/>
              <a:ext cx="2338478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5851631" y="4752940"/>
              <a:ext cx="1970001" cy="360000"/>
            </a:xfrm>
            <a:prstGeom prst="rect">
              <a:avLst/>
            </a:prstGeom>
            <a:solidFill>
              <a:srgbClr val="EF81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: 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测试三部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李琪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837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626919" y="1567944"/>
            <a:ext cx="4485426" cy="4769132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网络环境构造方式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1800" dirty="0"/>
              <a:t>VMware </a:t>
            </a:r>
            <a:r>
              <a:rPr lang="zh-CN" altLang="zh-CN" sz="1800" dirty="0"/>
              <a:t>虚拟机设置 ：可自定义设置网速和丢包率</a:t>
            </a:r>
            <a:r>
              <a:rPr lang="zh-CN" altLang="zh-CN" sz="2000" dirty="0"/>
              <a:t/>
            </a:r>
            <a:br>
              <a:rPr lang="zh-CN" altLang="zh-CN" sz="2000" dirty="0"/>
            </a:br>
            <a:r>
              <a:rPr lang="zh-CN" altLang="zh-CN" sz="2000" dirty="0"/>
              <a:t/>
            </a:r>
            <a:br>
              <a:rPr lang="zh-CN" altLang="zh-CN" sz="2000" dirty="0"/>
            </a:br>
            <a:endParaRPr lang="zh-CN" altLang="en-US" sz="2000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网络模拟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一、网络模拟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433" y="1008484"/>
            <a:ext cx="6923088" cy="631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30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647849" y="1656556"/>
            <a:ext cx="2973258" cy="4824536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网络环境构造方式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1800" dirty="0"/>
              <a:t>NEWT</a:t>
            </a:r>
            <a:r>
              <a:rPr lang="zh-CN" altLang="zh-CN" sz="1800" dirty="0"/>
              <a:t>：强大好用的网络模拟工具，客户端和服务器部署</a:t>
            </a:r>
            <a:r>
              <a:rPr lang="zh-CN" altLang="zh-CN" sz="2000" dirty="0"/>
              <a:t/>
            </a:r>
            <a:br>
              <a:rPr lang="zh-CN" altLang="zh-CN" sz="2000" dirty="0"/>
            </a:br>
            <a:r>
              <a:rPr lang="zh-CN" altLang="zh-CN" sz="2000" dirty="0"/>
              <a:t/>
            </a:r>
            <a:br>
              <a:rPr lang="zh-CN" altLang="zh-CN" sz="2000" dirty="0"/>
            </a:br>
            <a:endParaRPr lang="zh-CN" altLang="en-US" sz="2000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网络模拟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一、网络模拟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606" y="720452"/>
            <a:ext cx="9285288" cy="641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575466"/>
              </p:ext>
            </p:extLst>
          </p:nvPr>
        </p:nvGraphicFramePr>
        <p:xfrm>
          <a:off x="1223912" y="4104828"/>
          <a:ext cx="1584177" cy="1435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文档" showAsIcon="1" r:id="rId4" imgW="914400" imgH="828720" progId="Word.Document.12">
                  <p:embed/>
                </p:oleObj>
              </mc:Choice>
              <mc:Fallback>
                <p:oleObj name="文档" showAsIcon="1" r:id="rId4" imgW="914400" imgH="8287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23912" y="4104828"/>
                        <a:ext cx="1584177" cy="1435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730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1583953" y="1800572"/>
            <a:ext cx="6285626" cy="103046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1800" dirty="0" smtClean="0"/>
              <a:t>http</a:t>
            </a:r>
            <a:r>
              <a:rPr lang="zh-CN" altLang="en-US" sz="1800" dirty="0"/>
              <a:t>协议分析，建议使用</a:t>
            </a:r>
            <a:r>
              <a:rPr lang="en-US" altLang="zh-CN" sz="1800" dirty="0"/>
              <a:t>fiddler</a:t>
            </a:r>
            <a:br>
              <a:rPr lang="en-US" altLang="zh-CN" sz="1800" dirty="0"/>
            </a:br>
            <a:r>
              <a:rPr lang="en-US" altLang="zh-CN" sz="1800" dirty="0"/>
              <a:t>TCP/UDP</a:t>
            </a:r>
            <a:r>
              <a:rPr lang="zh-CN" altLang="en-US" sz="1800" dirty="0"/>
              <a:t>及其它协议，</a:t>
            </a:r>
            <a:r>
              <a:rPr lang="zh-CN" altLang="en-US" sz="1800" dirty="0" smtClean="0"/>
              <a:t>使用</a:t>
            </a:r>
            <a:r>
              <a:rPr lang="en-US" altLang="zh-CN" sz="1800" dirty="0" smtClean="0"/>
              <a:t>Wireshark</a:t>
            </a:r>
            <a:r>
              <a:rPr lang="zh-CN" altLang="zh-CN" sz="2000" dirty="0"/>
              <a:t/>
            </a:r>
            <a:br>
              <a:rPr lang="zh-CN" altLang="zh-CN" sz="2000" dirty="0"/>
            </a:br>
            <a:endParaRPr lang="zh-CN" altLang="en-US" sz="2000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Wireshark</a:t>
            </a:r>
            <a:r>
              <a:rPr lang="zh-CN" altLang="en-US" dirty="0"/>
              <a:t>使用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二、</a:t>
            </a:r>
            <a:r>
              <a:rPr lang="en-US" altLang="zh-CN" dirty="0" smtClean="0"/>
              <a:t>Wireshark</a:t>
            </a:r>
            <a:r>
              <a:rPr lang="zh-CN" altLang="en-US" dirty="0" smtClean="0"/>
              <a:t>使用</a:t>
            </a:r>
            <a:endParaRPr lang="zh-CN" altLang="en-US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4258900"/>
              </p:ext>
            </p:extLst>
          </p:nvPr>
        </p:nvGraphicFramePr>
        <p:xfrm>
          <a:off x="1583953" y="3816796"/>
          <a:ext cx="1512168" cy="1370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文档" showAsIcon="1" r:id="rId3" imgW="914400" imgH="828720" progId="Word.Document.12">
                  <p:embed/>
                </p:oleObj>
              </mc:Choice>
              <mc:Fallback>
                <p:oleObj name="文档" showAsIcon="1" r:id="rId3" imgW="914400" imgH="8287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3953" y="3816796"/>
                        <a:ext cx="1512168" cy="1370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730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626919" y="1567945"/>
            <a:ext cx="6285626" cy="520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1800" dirty="0" smtClean="0"/>
              <a:t>典型</a:t>
            </a:r>
            <a:r>
              <a:rPr lang="en-US" altLang="zh-CN" sz="1800" dirty="0" smtClean="0"/>
              <a:t>TCP</a:t>
            </a:r>
            <a:r>
              <a:rPr lang="zh-CN" altLang="en-US" sz="1800" dirty="0" smtClean="0"/>
              <a:t>和</a:t>
            </a:r>
            <a:r>
              <a:rPr lang="en-US" altLang="zh-CN" sz="1800" dirty="0" smtClean="0"/>
              <a:t>HTTP</a:t>
            </a:r>
            <a:r>
              <a:rPr lang="zh-CN" altLang="en-US" sz="1800" dirty="0" smtClean="0"/>
              <a:t>协议包</a:t>
            </a:r>
            <a:r>
              <a:rPr lang="zh-CN" altLang="zh-CN" sz="2000" dirty="0"/>
              <a:t/>
            </a:r>
            <a:br>
              <a:rPr lang="zh-CN" altLang="zh-CN" sz="2000" dirty="0"/>
            </a:b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Wireshark</a:t>
            </a:r>
            <a:r>
              <a:rPr lang="zh-CN" altLang="en-US" dirty="0" smtClean="0"/>
              <a:t>使用</a:t>
            </a:r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二、</a:t>
            </a:r>
            <a:r>
              <a:rPr lang="en-US" altLang="zh-CN" dirty="0" smtClean="0"/>
              <a:t>Wireshark</a:t>
            </a:r>
            <a:r>
              <a:rPr lang="zh-CN" altLang="en-US" dirty="0" smtClean="0"/>
              <a:t>使用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40" y="1944588"/>
            <a:ext cx="12933362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92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647849" y="1512540"/>
            <a:ext cx="6285626" cy="3766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1800" dirty="0" smtClean="0"/>
              <a:t>财商游戏断线重连项目，抓包截图</a:t>
            </a:r>
            <a:r>
              <a:rPr lang="zh-CN" altLang="zh-CN" sz="2000" dirty="0"/>
              <a:t/>
            </a:r>
            <a:br>
              <a:rPr lang="zh-CN" altLang="zh-CN" sz="2000" dirty="0"/>
            </a:b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Wireshark</a:t>
            </a:r>
            <a:r>
              <a:rPr lang="zh-CN" altLang="en-US" dirty="0" smtClean="0"/>
              <a:t>使用</a:t>
            </a:r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二、</a:t>
            </a:r>
            <a:r>
              <a:rPr lang="en-US" altLang="zh-CN" dirty="0" smtClean="0"/>
              <a:t>Wireshark</a:t>
            </a:r>
            <a:r>
              <a:rPr lang="zh-CN" altLang="en-US" dirty="0" smtClean="0"/>
              <a:t>使用</a:t>
            </a:r>
            <a:endParaRPr lang="zh-CN" alt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21" y="1944588"/>
            <a:ext cx="10771188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72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626919" y="1567944"/>
            <a:ext cx="11902250" cy="103046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zh-CN" sz="1600" dirty="0"/>
              <a:t>项目需求：解决外网环境突然断网和网络状况差的情况下，游戏主流程中断，无法正常游戏的问题</a:t>
            </a:r>
            <a:br>
              <a:rPr lang="zh-CN" altLang="zh-CN" sz="1600" dirty="0"/>
            </a:br>
            <a:r>
              <a:rPr lang="zh-CN" altLang="zh-CN" sz="1600" dirty="0"/>
              <a:t>测试思路：构造不同的网络环境进行测试，分网络完全断开和网络波动两大情况</a:t>
            </a:r>
            <a:r>
              <a:rPr lang="zh-CN" altLang="zh-CN" sz="2000" dirty="0"/>
              <a:t/>
            </a:r>
            <a:br>
              <a:rPr lang="zh-CN" altLang="zh-CN" sz="2000" dirty="0"/>
            </a:br>
            <a:r>
              <a:rPr lang="zh-CN" altLang="zh-CN" sz="2000" dirty="0"/>
              <a:t/>
            </a:r>
            <a:br>
              <a:rPr lang="zh-CN" altLang="zh-CN" sz="2000" dirty="0"/>
            </a:b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测试</a:t>
            </a:r>
            <a:r>
              <a:rPr lang="zh-CN" altLang="en-US" dirty="0" smtClean="0"/>
              <a:t>项目</a:t>
            </a:r>
            <a:r>
              <a:rPr lang="zh-CN" altLang="en-US" dirty="0"/>
              <a:t>实践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、断线重连测试项目实践</a:t>
            </a:r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76229"/>
              </p:ext>
            </p:extLst>
          </p:nvPr>
        </p:nvGraphicFramePr>
        <p:xfrm>
          <a:off x="935879" y="2376636"/>
          <a:ext cx="11305258" cy="482453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817378"/>
                <a:gridCol w="1717101"/>
                <a:gridCol w="1858011"/>
                <a:gridCol w="3600400"/>
                <a:gridCol w="3312368"/>
              </a:tblGrid>
              <a:tr h="260451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编号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特性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应用场景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测试方案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测试总结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56408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i="1" kern="100">
                        <a:solidFill>
                          <a:srgbClr val="00B0F0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财商游戏支持网络断线重连</a:t>
                      </a:r>
                      <a:endParaRPr lang="zh-CN" sz="1200" i="1" kern="100" dirty="0">
                        <a:solidFill>
                          <a:srgbClr val="00B0F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游戏内玩家网络短暂中断</a:t>
                      </a:r>
                    </a:p>
                    <a:p>
                      <a:pPr marL="342900" lvl="0" indent="-342900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游戏内玩家网络不稳定</a:t>
                      </a:r>
                      <a:endParaRPr lang="zh-CN" sz="1200" i="1" kern="100">
                        <a:solidFill>
                          <a:srgbClr val="00B0F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VMware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虚拟机进行网络带宽和丢包模拟</a:t>
                      </a:r>
                    </a:p>
                    <a:p>
                      <a:pPr marL="342900" lvl="0" indent="-342900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</a:t>
                      </a:r>
                      <a:r>
                        <a:rPr lang="en-US" altLang="zh-CN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</a:t>
                      </a:r>
                      <a:r>
                        <a:rPr lang="en-US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ireshark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进行客户端的网络数据监控</a:t>
                      </a:r>
                    </a:p>
                    <a:p>
                      <a:pPr marL="342900" lvl="0" indent="-342900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测试总体分网络完全中断和网络不稳定两种情况，同时观察网络异常和网络正常玩家的游戏状况，并测试多人断线的情况</a:t>
                      </a:r>
                    </a:p>
                    <a:p>
                      <a:pPr marL="342900" lvl="0" indent="-342900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需要测试游戏进程各节点的断线恢复能力</a:t>
                      </a:r>
                    </a:p>
                    <a:p>
                      <a:pPr marL="342900" lvl="0" indent="-342900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不进行过多的复杂业务场景的测试，主要验证技术方案可行性，不覆盖断线重连不相关的功能</a:t>
                      </a:r>
                      <a:endParaRPr lang="zh-CN" sz="1200" i="1" kern="100" dirty="0">
                        <a:solidFill>
                          <a:srgbClr val="00B0F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通过虚拟机网络丢包模拟，更加接近外网环境，测试可靠性更高；本次测试前期考虑不周，准备不足，只进行了单人模拟；</a:t>
                      </a:r>
                    </a:p>
                    <a:p>
                      <a:pPr marL="342900" lvl="0" indent="-342900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测试中发现有些问题跟具体业务相关，实际测试范围上难以界定；</a:t>
                      </a:r>
                    </a:p>
                    <a:p>
                      <a:pPr marL="342900" lvl="0" indent="-342900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游戏进程各节点区分断开和恢复时间点，实际断开恢复功能很快，无法有效分开测试；</a:t>
                      </a:r>
                    </a:p>
                    <a:p>
                      <a:pPr marL="342900" lvl="0" indent="-342900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测试过程录屏和日志提取，极大方便了问题定位分析</a:t>
                      </a:r>
                      <a:endParaRPr lang="zh-CN" sz="1200" i="1" kern="100" dirty="0">
                        <a:solidFill>
                          <a:srgbClr val="00B0F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82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1151905" y="1872580"/>
            <a:ext cx="11902250" cy="4409092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/>
              <a:t>录屏测试推荐</a:t>
            </a:r>
            <a:r>
              <a:rPr lang="zh-CN" altLang="zh-CN" sz="2000" dirty="0" smtClean="0"/>
              <a:t>：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zh-CN" sz="2000" dirty="0"/>
              <a:t/>
            </a:r>
            <a:br>
              <a:rPr lang="zh-CN" altLang="zh-CN" sz="2000" dirty="0"/>
            </a:br>
            <a:r>
              <a:rPr lang="en-US" altLang="zh-CN" sz="1800" dirty="0" smtClean="0"/>
              <a:t>1</a:t>
            </a:r>
            <a:r>
              <a:rPr lang="zh-CN" altLang="en-US" sz="1800" dirty="0" smtClean="0"/>
              <a:t>、</a:t>
            </a:r>
            <a:r>
              <a:rPr lang="zh-CN" altLang="zh-CN" sz="1800" dirty="0" smtClean="0"/>
              <a:t>问题</a:t>
            </a:r>
            <a:r>
              <a:rPr lang="zh-CN" altLang="zh-CN" sz="1800" dirty="0"/>
              <a:t>记录、重现、定位、沟通</a:t>
            </a:r>
            <a:br>
              <a:rPr lang="zh-CN" altLang="zh-CN" sz="1800" dirty="0"/>
            </a:br>
            <a:r>
              <a:rPr lang="en-US" altLang="zh-CN" sz="1800" dirty="0" smtClean="0"/>
              <a:t>2</a:t>
            </a:r>
            <a:r>
              <a:rPr lang="zh-CN" altLang="en-US" sz="1800" dirty="0" smtClean="0"/>
              <a:t>、</a:t>
            </a:r>
            <a:r>
              <a:rPr lang="zh-CN" altLang="zh-CN" sz="1800" dirty="0" smtClean="0"/>
              <a:t>性能</a:t>
            </a:r>
            <a:r>
              <a:rPr lang="zh-CN" altLang="zh-CN" sz="1800" dirty="0"/>
              <a:t>测试计时</a:t>
            </a:r>
            <a:br>
              <a:rPr lang="zh-CN" altLang="zh-CN" sz="1800" dirty="0"/>
            </a:br>
            <a:r>
              <a:rPr lang="en-US" altLang="zh-CN" sz="1800" dirty="0" smtClean="0"/>
              <a:t>3</a:t>
            </a:r>
            <a:r>
              <a:rPr lang="zh-CN" altLang="en-US" sz="1800" dirty="0" smtClean="0"/>
              <a:t>、</a:t>
            </a:r>
            <a:r>
              <a:rPr lang="zh-CN" altLang="zh-CN" sz="1800" dirty="0" smtClean="0"/>
              <a:t>用户</a:t>
            </a:r>
            <a:r>
              <a:rPr lang="zh-CN" altLang="zh-CN" sz="1800" dirty="0"/>
              <a:t>体验测试</a:t>
            </a:r>
            <a:br>
              <a:rPr lang="zh-CN" altLang="zh-CN" sz="1800" dirty="0"/>
            </a:br>
            <a:r>
              <a:rPr lang="en-US" altLang="zh-CN" sz="1800" dirty="0" smtClean="0"/>
              <a:t>4</a:t>
            </a:r>
            <a:r>
              <a:rPr lang="zh-CN" altLang="en-US" sz="1800" dirty="0" smtClean="0"/>
              <a:t>、</a:t>
            </a:r>
            <a:r>
              <a:rPr lang="zh-CN" altLang="zh-CN" sz="1800" dirty="0" smtClean="0"/>
              <a:t>自动化</a:t>
            </a:r>
            <a:r>
              <a:rPr lang="zh-CN" altLang="zh-CN" sz="1800" dirty="0"/>
              <a:t>测试</a:t>
            </a:r>
            <a:r>
              <a:rPr lang="zh-CN" altLang="zh-CN" sz="2000" dirty="0"/>
              <a:t/>
            </a:r>
            <a:br>
              <a:rPr lang="zh-CN" altLang="zh-CN" sz="2000" dirty="0"/>
            </a:br>
            <a:r>
              <a:rPr lang="zh-CN" altLang="zh-CN" sz="2000" dirty="0"/>
              <a:t/>
            </a:r>
            <a:br>
              <a:rPr lang="zh-CN" altLang="zh-CN" sz="2000" dirty="0"/>
            </a:br>
            <a:r>
              <a:rPr lang="zh-CN" altLang="zh-CN" sz="2000" dirty="0"/>
              <a:t/>
            </a:r>
            <a:br>
              <a:rPr lang="zh-CN" altLang="zh-CN" sz="2000" dirty="0"/>
            </a:br>
            <a:endParaRPr lang="zh-CN" altLang="en-US" sz="2000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测试项目实践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、断线重连测试项目实践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836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626919" y="1567944"/>
            <a:ext cx="11902250" cy="736684"/>
          </a:xfrm>
        </p:spPr>
        <p:txBody>
          <a:bodyPr/>
          <a:lstStyle/>
          <a:p>
            <a:r>
              <a:rPr lang="zh-CN" altLang="zh-CN" sz="2000" dirty="0"/>
              <a:t/>
            </a:r>
            <a:br>
              <a:rPr lang="zh-CN" altLang="zh-CN" sz="2000" dirty="0"/>
            </a:br>
            <a:r>
              <a:rPr lang="zh-CN" altLang="en-US" sz="2000" dirty="0" smtClean="0"/>
              <a:t>主要问题列表：</a:t>
            </a:r>
            <a:r>
              <a:rPr lang="zh-CN" altLang="zh-CN" sz="2000" dirty="0"/>
              <a:t/>
            </a:r>
            <a:br>
              <a:rPr lang="zh-CN" altLang="zh-CN" sz="2000" dirty="0"/>
            </a:br>
            <a:r>
              <a:rPr lang="zh-CN" altLang="zh-CN" sz="2000" dirty="0"/>
              <a:t/>
            </a:r>
            <a:br>
              <a:rPr lang="zh-CN" altLang="zh-CN" sz="2000" dirty="0"/>
            </a:b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测试项目实践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、断线重连测试项目实践</a:t>
            </a:r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716917"/>
              </p:ext>
            </p:extLst>
          </p:nvPr>
        </p:nvGraphicFramePr>
        <p:xfrm>
          <a:off x="1007889" y="2304628"/>
          <a:ext cx="11521280" cy="4248474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025705"/>
                <a:gridCol w="6402803"/>
                <a:gridCol w="4092772"/>
              </a:tblGrid>
              <a:tr h="303463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100" dirty="0">
                          <a:effectLst/>
                        </a:rPr>
                        <a:t>序号</a:t>
                      </a:r>
                      <a:endParaRPr lang="zh-CN" sz="1050" i="1" dirty="0">
                        <a:solidFill>
                          <a:srgbClr val="00B0F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100" dirty="0">
                          <a:effectLst/>
                        </a:rPr>
                        <a:t>缺陷描述</a:t>
                      </a:r>
                      <a:endParaRPr lang="zh-CN" sz="1050" i="1" dirty="0">
                        <a:solidFill>
                          <a:srgbClr val="00B0F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100">
                          <a:effectLst/>
                        </a:rPr>
                        <a:t>备注</a:t>
                      </a:r>
                      <a:endParaRPr lang="zh-CN" sz="1050" i="1">
                        <a:solidFill>
                          <a:srgbClr val="00B0F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6924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zh-CN" sz="1050" i="1">
                        <a:solidFill>
                          <a:srgbClr val="00B0F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正常网络下会误报断线重连</a:t>
                      </a:r>
                      <a:endParaRPr lang="zh-CN" sz="1400" i="1" dirty="0">
                        <a:solidFill>
                          <a:srgbClr val="00B0F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调节断线检测灵敏度，误报情况减少</a:t>
                      </a:r>
                      <a:endParaRPr lang="zh-CN" sz="1400" i="1">
                        <a:solidFill>
                          <a:srgbClr val="00B0F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6924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zh-CN" sz="1050" i="1">
                        <a:solidFill>
                          <a:srgbClr val="00B0F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一个玩家完全断网逃跑后，到游戏掷骰子卡住，流程中断</a:t>
                      </a:r>
                      <a:endParaRPr lang="zh-CN" sz="1400" i="1" dirty="0">
                        <a:solidFill>
                          <a:srgbClr val="00B0F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i="1">
                        <a:solidFill>
                          <a:srgbClr val="00B0F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03463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zh-CN" sz="1050" i="1">
                        <a:solidFill>
                          <a:srgbClr val="00B0F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进入游戏会长竞选前断网重连，角色信息未恢复</a:t>
                      </a:r>
                      <a:endParaRPr lang="zh-CN" sz="1400" i="1" dirty="0">
                        <a:solidFill>
                          <a:srgbClr val="00B0F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i="1">
                        <a:solidFill>
                          <a:srgbClr val="00B0F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03463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CN" sz="1050" i="1">
                        <a:solidFill>
                          <a:srgbClr val="00B0F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镖师恢复到了掌柜位置，集市黑市雇佣没有恢复</a:t>
                      </a:r>
                      <a:endParaRPr lang="zh-CN" sz="1400" i="1">
                        <a:solidFill>
                          <a:srgbClr val="00B0F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i="1">
                        <a:solidFill>
                          <a:srgbClr val="00B0F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03463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CN" sz="1050" i="1">
                        <a:solidFill>
                          <a:srgbClr val="00B0F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有驼队在集市，掌柜指路驼队到集市卡住</a:t>
                      </a:r>
                      <a:endParaRPr lang="zh-CN" sz="1400" i="1">
                        <a:solidFill>
                          <a:srgbClr val="00B0F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i="1">
                        <a:solidFill>
                          <a:srgbClr val="00B0F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03463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zh-CN" sz="1050" i="1">
                        <a:solidFill>
                          <a:srgbClr val="00B0F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有打劫驼队在黑市，后来的驼队到黑市卡住</a:t>
                      </a:r>
                      <a:endParaRPr lang="zh-CN" sz="1400" i="1">
                        <a:solidFill>
                          <a:srgbClr val="00B0F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i="1">
                        <a:solidFill>
                          <a:srgbClr val="00B0F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03463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zh-CN" sz="1050" i="1">
                        <a:solidFill>
                          <a:srgbClr val="00B0F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某些情况下劫匪恢复判断有误，导致游戏进程中断</a:t>
                      </a:r>
                      <a:endParaRPr lang="zh-CN" sz="1400" i="1">
                        <a:solidFill>
                          <a:srgbClr val="00B0F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i="1">
                        <a:solidFill>
                          <a:srgbClr val="00B0F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6924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zh-CN" sz="1050" i="1">
                        <a:solidFill>
                          <a:srgbClr val="00B0F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一个玩家长时间网络不稳定，一直断线重连，恢复的模型动画会混乱</a:t>
                      </a:r>
                      <a:endParaRPr lang="zh-CN" sz="1400" i="1" dirty="0">
                        <a:solidFill>
                          <a:srgbClr val="00B0F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结算后断线，资源未重置恢复</a:t>
                      </a:r>
                      <a:endParaRPr lang="zh-CN" sz="1400" i="1">
                        <a:solidFill>
                          <a:srgbClr val="00B0F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6924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</a:t>
                      </a:r>
                      <a:endParaRPr lang="zh-CN" sz="1050" i="1">
                        <a:solidFill>
                          <a:srgbClr val="00B0F0"/>
                        </a:solidFill>
                        <a:effectLst/>
                        <a:latin typeface="宋体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网络不稳定的玩家经过结算后，恢复到完全正常的网络，到该玩家游戏进程卡住</a:t>
                      </a:r>
                      <a:endParaRPr lang="zh-CN" sz="1400" i="1">
                        <a:solidFill>
                          <a:srgbClr val="00B0F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结算节点断线，玩家数据恢复影响到下一轮游戏</a:t>
                      </a:r>
                      <a:endParaRPr lang="zh-CN" sz="1400" i="1" dirty="0">
                        <a:solidFill>
                          <a:srgbClr val="00B0F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73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626919" y="1567944"/>
            <a:ext cx="11902250" cy="4409092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/>
              <a:t>测试不足</a:t>
            </a:r>
            <a:r>
              <a:rPr lang="zh-CN" altLang="zh-CN" sz="2000" dirty="0" smtClean="0"/>
              <a:t>：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zh-CN" sz="2000" dirty="0"/>
              <a:t/>
            </a:r>
            <a:br>
              <a:rPr lang="zh-CN" altLang="zh-CN" sz="2000" dirty="0"/>
            </a:br>
            <a:r>
              <a:rPr lang="en-US" altLang="zh-CN" sz="2000" dirty="0" smtClean="0"/>
              <a:t>1</a:t>
            </a:r>
            <a:r>
              <a:rPr lang="zh-CN" altLang="en-US" sz="2000" dirty="0" smtClean="0"/>
              <a:t>、</a:t>
            </a:r>
            <a:r>
              <a:rPr lang="zh-CN" altLang="zh-CN" sz="1800" dirty="0" smtClean="0"/>
              <a:t>网络</a:t>
            </a:r>
            <a:r>
              <a:rPr lang="zh-CN" altLang="zh-CN" sz="1800" dirty="0"/>
              <a:t>环境构造，延时、抖动、误码等并未模拟测试</a:t>
            </a:r>
            <a:br>
              <a:rPr lang="zh-CN" altLang="zh-CN" sz="1800" dirty="0"/>
            </a:br>
            <a:r>
              <a:rPr lang="en-US" altLang="zh-CN" sz="1800" dirty="0" smtClean="0"/>
              <a:t>2</a:t>
            </a:r>
            <a:r>
              <a:rPr lang="zh-CN" altLang="en-US" sz="1800" dirty="0" smtClean="0"/>
              <a:t>、</a:t>
            </a:r>
            <a:r>
              <a:rPr lang="zh-CN" altLang="zh-CN" sz="1800" dirty="0" smtClean="0"/>
              <a:t>上行</a:t>
            </a:r>
            <a:r>
              <a:rPr lang="zh-CN" altLang="zh-CN" sz="1800" dirty="0"/>
              <a:t>、下行断网时间点没有能够分开</a:t>
            </a:r>
            <a:br>
              <a:rPr lang="zh-CN" altLang="zh-CN" sz="1800" dirty="0"/>
            </a:br>
            <a:r>
              <a:rPr lang="en-US" altLang="zh-CN" sz="1800" dirty="0" smtClean="0"/>
              <a:t>3</a:t>
            </a:r>
            <a:r>
              <a:rPr lang="zh-CN" altLang="en-US" sz="1800" dirty="0" smtClean="0"/>
              <a:t>、</a:t>
            </a:r>
            <a:r>
              <a:rPr lang="zh-CN" altLang="zh-CN" sz="1800" dirty="0" smtClean="0"/>
              <a:t>服务器</a:t>
            </a:r>
            <a:r>
              <a:rPr lang="zh-CN" altLang="zh-CN" sz="1800" dirty="0"/>
              <a:t>网络波动情况，没有考虑构造</a:t>
            </a:r>
            <a:br>
              <a:rPr lang="zh-CN" altLang="zh-CN" sz="1800" dirty="0"/>
            </a:br>
            <a:r>
              <a:rPr lang="en-US" altLang="zh-CN" sz="1800" dirty="0" smtClean="0"/>
              <a:t>4</a:t>
            </a:r>
            <a:r>
              <a:rPr lang="zh-CN" altLang="en-US" sz="1800" dirty="0" smtClean="0"/>
              <a:t>、</a:t>
            </a:r>
            <a:r>
              <a:rPr lang="zh-CN" altLang="zh-CN" sz="1800" dirty="0" smtClean="0"/>
              <a:t>多</a:t>
            </a:r>
            <a:r>
              <a:rPr lang="zh-CN" altLang="zh-CN" sz="1800" dirty="0"/>
              <a:t>人网络波动情况，没能测试</a:t>
            </a:r>
            <a:r>
              <a:rPr lang="zh-CN" altLang="zh-CN" sz="2000" dirty="0"/>
              <a:t/>
            </a:r>
            <a:br>
              <a:rPr lang="zh-CN" altLang="zh-CN" sz="2000" dirty="0"/>
            </a:br>
            <a:r>
              <a:rPr lang="zh-CN" altLang="zh-CN" sz="2000" dirty="0"/>
              <a:t/>
            </a:r>
            <a:br>
              <a:rPr lang="zh-CN" altLang="zh-CN" sz="2000" dirty="0"/>
            </a:br>
            <a:r>
              <a:rPr lang="zh-CN" altLang="zh-CN" sz="2000" dirty="0"/>
              <a:t/>
            </a:r>
            <a:br>
              <a:rPr lang="zh-CN" altLang="zh-CN" sz="2000" dirty="0"/>
            </a:br>
            <a:r>
              <a:rPr lang="zh-CN" altLang="zh-CN" sz="2000" dirty="0"/>
              <a:t/>
            </a:r>
            <a:br>
              <a:rPr lang="zh-CN" altLang="zh-CN" sz="2000" dirty="0"/>
            </a:br>
            <a:endParaRPr lang="zh-CN" altLang="en-US" sz="2000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测试项目实践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、断线重连测试项目实践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631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626919" y="1567944"/>
            <a:ext cx="11902250" cy="4409092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 smtClean="0"/>
              <a:t>测试</a:t>
            </a:r>
            <a:r>
              <a:rPr lang="zh-CN" altLang="zh-CN" sz="2000" dirty="0"/>
              <a:t>建议</a:t>
            </a:r>
            <a:r>
              <a:rPr lang="zh-CN" altLang="zh-CN" sz="2000" dirty="0" smtClean="0"/>
              <a:t>：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zh-CN" sz="2000" dirty="0"/>
              <a:t/>
            </a:r>
            <a:br>
              <a:rPr lang="zh-CN" altLang="zh-CN" sz="2000" dirty="0"/>
            </a:br>
            <a:r>
              <a:rPr lang="zh-CN" altLang="zh-CN" sz="1800" dirty="0"/>
              <a:t>特别是互联网</a:t>
            </a:r>
            <a:r>
              <a:rPr lang="en-US" altLang="zh-CN" sz="1800" dirty="0"/>
              <a:t>APP</a:t>
            </a:r>
            <a:r>
              <a:rPr lang="zh-CN" altLang="zh-CN" sz="1800" dirty="0"/>
              <a:t>产品，中途断网是否造成软件崩溃闪退，网络不好易造成重复点击操作，加载失败界面，网络状态检测，用户体验</a:t>
            </a:r>
            <a:r>
              <a:rPr lang="zh-CN" altLang="zh-CN" sz="1800" dirty="0" smtClean="0"/>
              <a:t>等等</a:t>
            </a:r>
            <a:r>
              <a:rPr lang="en-US" altLang="zh-CN" sz="1800" dirty="0" smtClean="0"/>
              <a:t/>
            </a:r>
            <a:br>
              <a:rPr lang="en-US" altLang="zh-CN" sz="1800" dirty="0" smtClean="0"/>
            </a:br>
            <a:r>
              <a:rPr lang="en-US" altLang="zh-CN" sz="1800" dirty="0" smtClean="0"/>
              <a:t>3D</a:t>
            </a:r>
            <a:r>
              <a:rPr lang="zh-CN" altLang="zh-CN" sz="1800" dirty="0"/>
              <a:t>：数据丢失问题，客户端崩溃问题，数据重复问题，上下行网络状况等</a:t>
            </a:r>
            <a:r>
              <a:rPr lang="zh-CN" altLang="zh-CN" sz="2000" dirty="0"/>
              <a:t/>
            </a:r>
            <a:br>
              <a:rPr lang="zh-CN" altLang="zh-CN" sz="2000" dirty="0"/>
            </a:br>
            <a:r>
              <a:rPr lang="zh-CN" altLang="zh-CN" sz="2000" dirty="0"/>
              <a:t/>
            </a:r>
            <a:br>
              <a:rPr lang="zh-CN" altLang="zh-CN" sz="2000" dirty="0"/>
            </a:br>
            <a:r>
              <a:rPr lang="zh-CN" altLang="zh-CN" sz="2000" dirty="0"/>
              <a:t/>
            </a:r>
            <a:br>
              <a:rPr lang="zh-CN" altLang="zh-CN" sz="2000" dirty="0"/>
            </a:br>
            <a:r>
              <a:rPr lang="zh-CN" altLang="zh-CN" sz="2000" dirty="0"/>
              <a:t/>
            </a:r>
            <a:br>
              <a:rPr lang="zh-CN" altLang="zh-CN" sz="2000" dirty="0"/>
            </a:br>
            <a:r>
              <a:rPr lang="zh-CN" altLang="zh-CN" sz="2000" dirty="0"/>
              <a:t/>
            </a:r>
            <a:br>
              <a:rPr lang="zh-CN" altLang="zh-CN" sz="2000" dirty="0"/>
            </a:br>
            <a:endParaRPr lang="zh-CN" altLang="en-US" sz="2000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测试项目实践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、断线重连测试项目实践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48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264473" y="1527348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签  到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63" y="2522538"/>
            <a:ext cx="287655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245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longjun.deng\Desktop\图片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" t="5066" r="15499" b="1976"/>
          <a:stretch/>
        </p:blipFill>
        <p:spPr bwMode="auto">
          <a:xfrm>
            <a:off x="1" y="-1"/>
            <a:ext cx="13681074" cy="792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36" b="7127"/>
          <a:stretch/>
        </p:blipFill>
        <p:spPr bwMode="auto">
          <a:xfrm>
            <a:off x="5334962" y="-1"/>
            <a:ext cx="8346113" cy="792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1234655" y="3509991"/>
            <a:ext cx="6342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 smtClean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感谢您的聆听！</a:t>
            </a:r>
            <a:endParaRPr lang="zh-CN" altLang="en-US" sz="7200" b="1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400221" y="4638530"/>
            <a:ext cx="5893446" cy="369332"/>
            <a:chOff x="7722433" y="4441589"/>
            <a:chExt cx="4298857" cy="369332"/>
          </a:xfrm>
        </p:grpSpPr>
        <p:sp>
          <p:nvSpPr>
            <p:cNvPr id="42" name="矩形 41"/>
            <p:cNvSpPr/>
            <p:nvPr/>
          </p:nvSpPr>
          <p:spPr>
            <a:xfrm>
              <a:off x="7722433" y="4468637"/>
              <a:ext cx="4095463" cy="32777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808126" y="4441589"/>
              <a:ext cx="4213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spc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THANK YOU!</a:t>
              </a:r>
              <a:endParaRPr lang="en-US" altLang="zh-CN" sz="1600" spc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849" y="936476"/>
            <a:ext cx="3486514" cy="20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51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/>
          <p:cNvGrpSpPr/>
          <p:nvPr/>
        </p:nvGrpSpPr>
        <p:grpSpPr>
          <a:xfrm>
            <a:off x="2614534" y="2568816"/>
            <a:ext cx="2585737" cy="2661333"/>
            <a:chOff x="1827622" y="1343919"/>
            <a:chExt cx="2304000" cy="2304000"/>
          </a:xfrm>
        </p:grpSpPr>
        <p:sp>
          <p:nvSpPr>
            <p:cNvPr id="89" name="椭圆 8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r>
                <a:rPr lang="zh-CN" altLang="en-US" sz="4100" b="1" dirty="0" smtClean="0">
                  <a:solidFill>
                    <a:srgbClr val="E74E09"/>
                  </a:solidFill>
                  <a:latin typeface="DIN Mittelschrift Std" pitchFamily="50" charset="0"/>
                  <a:ea typeface="微软雅黑" pitchFamily="34" charset="-122"/>
                </a:rPr>
                <a:t>主目录</a:t>
              </a:r>
              <a:r>
                <a:rPr lang="en-US" altLang="zh-CN" dirty="0" smtClean="0">
                  <a:solidFill>
                    <a:srgbClr val="E74E09"/>
                  </a:solidFill>
                  <a:latin typeface="DIN Mittelschrift Std" pitchFamily="50" charset="0"/>
                  <a:ea typeface="微软雅黑" pitchFamily="34" charset="-122"/>
                </a:rPr>
                <a:t>Menu</a:t>
              </a:r>
              <a:endParaRPr lang="zh-CN" altLang="en-US" dirty="0">
                <a:solidFill>
                  <a:srgbClr val="E74E09"/>
                </a:solidFill>
                <a:latin typeface="DIN Mittelschrift Std" pitchFamily="50" charset="0"/>
                <a:ea typeface="微软雅黑" pitchFamily="34" charset="-122"/>
              </a:endParaRPr>
            </a:p>
          </p:txBody>
        </p:sp>
      </p:grpSp>
      <p:sp>
        <p:nvSpPr>
          <p:cNvPr id="25" name="圆角矩形 24"/>
          <p:cNvSpPr/>
          <p:nvPr/>
        </p:nvSpPr>
        <p:spPr>
          <a:xfrm>
            <a:off x="6357075" y="3459681"/>
            <a:ext cx="4661344" cy="58223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03693" tIns="51846" rIns="103693" bIns="51846" rtlCol="0" anchor="ctr"/>
          <a:lstStyle/>
          <a:p>
            <a:pPr algn="ctr"/>
            <a:endParaRPr lang="zh-CN" altLang="en-US" sz="1400"/>
          </a:p>
        </p:txBody>
      </p:sp>
      <p:sp>
        <p:nvSpPr>
          <p:cNvPr id="26" name="圆角矩形 25"/>
          <p:cNvSpPr/>
          <p:nvPr/>
        </p:nvSpPr>
        <p:spPr>
          <a:xfrm>
            <a:off x="6357075" y="4881441"/>
            <a:ext cx="4661344" cy="58223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03693" tIns="51846" rIns="103693" bIns="51846" rtlCol="0" anchor="ctr"/>
          <a:lstStyle/>
          <a:p>
            <a:pPr algn="ctr"/>
            <a:endParaRPr lang="zh-CN" altLang="en-US" sz="1400"/>
          </a:p>
        </p:txBody>
      </p:sp>
      <p:sp>
        <p:nvSpPr>
          <p:cNvPr id="27" name="圆角矩形 26"/>
          <p:cNvSpPr/>
          <p:nvPr/>
        </p:nvSpPr>
        <p:spPr>
          <a:xfrm>
            <a:off x="6357075" y="1985127"/>
            <a:ext cx="4661344" cy="58223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03693" tIns="51846" rIns="103693" bIns="51846" rtlCol="0" anchor="ctr"/>
          <a:lstStyle/>
          <a:p>
            <a:pPr algn="ctr"/>
            <a:endParaRPr lang="zh-CN" altLang="en-US" sz="1400"/>
          </a:p>
        </p:txBody>
      </p:sp>
      <p:grpSp>
        <p:nvGrpSpPr>
          <p:cNvPr id="8" name="组合 7"/>
          <p:cNvGrpSpPr/>
          <p:nvPr/>
        </p:nvGrpSpPr>
        <p:grpSpPr>
          <a:xfrm>
            <a:off x="6910353" y="3519716"/>
            <a:ext cx="3748026" cy="477054"/>
            <a:chOff x="5933823" y="2544870"/>
            <a:chExt cx="2404459" cy="413001"/>
          </a:xfrm>
        </p:grpSpPr>
        <p:sp>
          <p:nvSpPr>
            <p:cNvPr id="33" name="TextBox 32"/>
            <p:cNvSpPr txBox="1"/>
            <p:nvPr/>
          </p:nvSpPr>
          <p:spPr>
            <a:xfrm>
              <a:off x="6346566" y="2544870"/>
              <a:ext cx="1991716" cy="413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00" dirty="0" smtClean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二、</a:t>
              </a:r>
              <a:r>
                <a:rPr lang="en-US" altLang="zh-CN" sz="25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W</a:t>
              </a:r>
              <a:r>
                <a:rPr lang="en-US" altLang="zh-CN" sz="2500" dirty="0" smtClean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ireshark</a:t>
              </a:r>
              <a:r>
                <a:rPr lang="zh-CN" altLang="en-US" sz="2500" dirty="0" smtClean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使用</a:t>
              </a:r>
              <a:endParaRPr lang="zh-CN" altLang="en-US" sz="2500" dirty="0">
                <a:solidFill>
                  <a:schemeClr val="bg1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933823" y="2618924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910353" y="4941473"/>
            <a:ext cx="4108066" cy="861773"/>
            <a:chOff x="5933823" y="3336957"/>
            <a:chExt cx="2531343" cy="746065"/>
          </a:xfrm>
        </p:grpSpPr>
        <p:sp>
          <p:nvSpPr>
            <p:cNvPr id="35" name="TextBox 34"/>
            <p:cNvSpPr txBox="1"/>
            <p:nvPr/>
          </p:nvSpPr>
          <p:spPr>
            <a:xfrm>
              <a:off x="6346566" y="3336957"/>
              <a:ext cx="2118600" cy="746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00" dirty="0" smtClean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三、断线重连测试</a:t>
              </a:r>
              <a:endParaRPr lang="zh-CN" altLang="en-US" sz="2500" dirty="0">
                <a:solidFill>
                  <a:schemeClr val="bg1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5933823" y="3411012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910353" y="2045161"/>
            <a:ext cx="4108066" cy="477054"/>
            <a:chOff x="5933823" y="4129045"/>
            <a:chExt cx="2531343" cy="413001"/>
          </a:xfrm>
        </p:grpSpPr>
        <p:sp>
          <p:nvSpPr>
            <p:cNvPr id="37" name="TextBox 36"/>
            <p:cNvSpPr txBox="1"/>
            <p:nvPr/>
          </p:nvSpPr>
          <p:spPr>
            <a:xfrm>
              <a:off x="6346566" y="4129045"/>
              <a:ext cx="2118600" cy="413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一</a:t>
              </a:r>
              <a:r>
                <a:rPr lang="zh-CN" altLang="en-US" sz="2500" dirty="0" smtClean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、网络模拟方法</a:t>
              </a:r>
              <a:endParaRPr lang="zh-CN" altLang="en-US" sz="2500" dirty="0">
                <a:solidFill>
                  <a:schemeClr val="bg1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5933823" y="4203100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85904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1727969" y="1800572"/>
            <a:ext cx="8301850" cy="48411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用户网络环境现状：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zh-CN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学校</a:t>
            </a:r>
            <a:r>
              <a:rPr lang="zh-CN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机房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zh-CN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办公室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zh-CN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老师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和学生</a:t>
            </a:r>
            <a:r>
              <a:rPr lang="zh-CN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寝室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zh-CN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移动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端</a:t>
            </a:r>
            <a:r>
              <a:rPr lang="zh-CN" altLang="zh-CN" sz="2400" dirty="0"/>
              <a:t/>
            </a:r>
            <a:br>
              <a:rPr lang="zh-CN" altLang="zh-CN" sz="2400" dirty="0"/>
            </a:b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项目案例：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zh-CN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秘书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、输血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海安</a:t>
            </a:r>
            <a:r>
              <a:rPr lang="zh-CN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解剖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zh-CN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财商游戏</a:t>
            </a:r>
            <a:r>
              <a:rPr lang="zh-CN" altLang="zh-CN" sz="2400" dirty="0"/>
              <a:t/>
            </a:r>
            <a:br>
              <a:rPr lang="zh-CN" altLang="zh-CN" sz="2400" dirty="0"/>
            </a:b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网络模拟</a:t>
            </a:r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一、网络模拟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28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791865" y="2476347"/>
            <a:ext cx="4269402" cy="2968932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zh-CN" sz="2400" dirty="0"/>
              <a:t>网络不稳定相关参数</a:t>
            </a:r>
            <a:r>
              <a:rPr lang="zh-CN" altLang="zh-CN" sz="2400" dirty="0" smtClean="0"/>
              <a:t>：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zh-CN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带宽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zh-CN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延时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zh-CN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丢包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zh-CN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抖动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错</a:t>
            </a:r>
            <a:r>
              <a:rPr lang="zh-CN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码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网络模拟</a:t>
            </a:r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、网络模拟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417" y="1408113"/>
            <a:ext cx="676116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955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626919" y="1567944"/>
            <a:ext cx="3405306" cy="3617004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网络</a:t>
            </a:r>
            <a:r>
              <a:rPr lang="zh-CN" altLang="en-US" sz="2000" dirty="0" smtClean="0"/>
              <a:t>环境构造</a:t>
            </a:r>
            <a:r>
              <a:rPr lang="zh-CN" altLang="en-US" sz="2000" dirty="0" smtClean="0"/>
              <a:t>方式：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zh-CN" sz="1800" dirty="0" smtClean="0"/>
              <a:t>拔</a:t>
            </a:r>
            <a:r>
              <a:rPr lang="zh-CN" altLang="en-US" sz="1800" dirty="0"/>
              <a:t>插</a:t>
            </a:r>
            <a:r>
              <a:rPr lang="zh-CN" altLang="zh-CN" sz="1800" dirty="0" smtClean="0"/>
              <a:t>网线</a:t>
            </a:r>
            <a:r>
              <a:rPr lang="en-US" altLang="zh-CN" sz="1800" dirty="0" smtClean="0"/>
              <a:t/>
            </a:r>
            <a:br>
              <a:rPr lang="en-US" altLang="zh-CN" sz="1800" dirty="0" smtClean="0"/>
            </a:br>
            <a:r>
              <a:rPr lang="zh-CN" altLang="zh-CN" sz="1800" dirty="0" smtClean="0"/>
              <a:t>禁用网卡</a:t>
            </a:r>
            <a:r>
              <a:rPr lang="en-US" altLang="zh-CN" sz="1800" dirty="0" smtClean="0"/>
              <a:t/>
            </a:r>
            <a:br>
              <a:rPr lang="en-US" altLang="zh-CN" sz="1800" dirty="0" smtClean="0"/>
            </a:br>
            <a:r>
              <a:rPr lang="zh-CN" altLang="zh-CN" sz="1800" dirty="0" smtClean="0"/>
              <a:t>切换</a:t>
            </a:r>
            <a:r>
              <a:rPr lang="zh-CN" altLang="zh-CN" sz="1800" dirty="0"/>
              <a:t>网络</a:t>
            </a:r>
            <a:r>
              <a:rPr lang="zh-CN" altLang="zh-CN" sz="2000" dirty="0"/>
              <a:t/>
            </a:r>
            <a:br>
              <a:rPr lang="zh-CN" altLang="zh-CN" sz="2000" dirty="0"/>
            </a:b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网络模拟</a:t>
            </a:r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一、网络</a:t>
            </a:r>
            <a:r>
              <a:rPr lang="zh-CN" altLang="en-US" dirty="0" smtClean="0"/>
              <a:t>模拟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233" y="1368524"/>
            <a:ext cx="8951912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31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626919" y="1567944"/>
            <a:ext cx="10030042" cy="3833028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网络环境构造</a:t>
            </a:r>
            <a:r>
              <a:rPr lang="zh-CN" altLang="en-US" sz="2000" dirty="0" smtClean="0"/>
              <a:t>方式：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1800" dirty="0"/>
              <a:t>路由器设置：没有单独隔离的环境，影响整个网络</a:t>
            </a:r>
            <a:r>
              <a:rPr lang="zh-CN" altLang="zh-CN" sz="1800" dirty="0"/>
              <a:t>环境</a:t>
            </a:r>
            <a:r>
              <a:rPr lang="en-US" altLang="zh-CN" sz="1800" dirty="0"/>
              <a:t/>
            </a:r>
            <a:br>
              <a:rPr lang="en-US" altLang="zh-CN" sz="1800" dirty="0"/>
            </a:br>
            <a:r>
              <a:rPr lang="zh-CN" altLang="zh-CN" sz="1800" dirty="0"/>
              <a:t>手动互传大文件构造：传输文件会占用机器</a:t>
            </a:r>
            <a:r>
              <a:rPr lang="en-US" altLang="zh-CN" sz="1800" dirty="0"/>
              <a:t>cpu</a:t>
            </a:r>
            <a:r>
              <a:rPr lang="zh-CN" altLang="zh-CN" sz="1800" dirty="0"/>
              <a:t>资源，并影响整个网络环境</a:t>
            </a:r>
            <a:br>
              <a:rPr lang="zh-CN" altLang="zh-CN" sz="1800" dirty="0"/>
            </a:br>
            <a:r>
              <a:rPr lang="en-US" altLang="zh-CN" sz="1800" dirty="0"/>
              <a:t>APP</a:t>
            </a:r>
            <a:r>
              <a:rPr lang="zh-CN" altLang="zh-CN" sz="1800" dirty="0"/>
              <a:t>：</a:t>
            </a:r>
            <a:r>
              <a:rPr lang="zh-CN" altLang="zh-CN" sz="1800" dirty="0" smtClean="0"/>
              <a:t>远离</a:t>
            </a:r>
            <a:r>
              <a:rPr lang="en-US" altLang="zh-CN" sz="1800" dirty="0" smtClean="0"/>
              <a:t>WiFi</a:t>
            </a:r>
            <a:r>
              <a:rPr lang="zh-CN" altLang="zh-CN" sz="1800" dirty="0" smtClean="0"/>
              <a:t>信号</a:t>
            </a:r>
            <a:r>
              <a:rPr lang="zh-CN" altLang="zh-CN" sz="1800" dirty="0"/>
              <a:t>，地铁环境测试</a:t>
            </a:r>
            <a:r>
              <a:rPr lang="zh-CN" altLang="zh-CN" sz="1800" dirty="0"/>
              <a:t>等</a:t>
            </a:r>
            <a:r>
              <a:rPr lang="en-US" altLang="zh-CN" sz="1800" dirty="0"/>
              <a:t/>
            </a:r>
            <a:br>
              <a:rPr lang="en-US" altLang="zh-CN" sz="1800" dirty="0"/>
            </a:br>
            <a:r>
              <a:rPr lang="zh-CN" altLang="zh-CN" sz="1800" dirty="0"/>
              <a:t>网络损伤仪：需要硬件设备，暂不考虑</a:t>
            </a:r>
            <a:r>
              <a:rPr lang="zh-CN" altLang="zh-CN" sz="2000" dirty="0"/>
              <a:t/>
            </a:r>
            <a:br>
              <a:rPr lang="zh-CN" altLang="zh-CN" sz="2000" dirty="0"/>
            </a:br>
            <a:r>
              <a:rPr lang="zh-CN" altLang="zh-CN" sz="2000" dirty="0"/>
              <a:t/>
            </a:r>
            <a:br>
              <a:rPr lang="zh-CN" altLang="zh-CN" sz="2000" dirty="0"/>
            </a:br>
            <a:r>
              <a:rPr lang="zh-CN" altLang="zh-CN" sz="2000" dirty="0"/>
              <a:t/>
            </a:r>
            <a:br>
              <a:rPr lang="zh-CN" altLang="zh-CN" sz="2000" dirty="0"/>
            </a:br>
            <a:endParaRPr lang="zh-CN" altLang="en-US" sz="2000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网络模拟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一、网络模拟</a:t>
            </a:r>
          </a:p>
        </p:txBody>
      </p:sp>
    </p:spTree>
    <p:extLst>
      <p:ext uri="{BB962C8B-B14F-4D97-AF65-F5344CB8AC3E}">
        <p14:creationId xmlns:p14="http://schemas.microsoft.com/office/powerpoint/2010/main" val="81171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626919" y="1567944"/>
            <a:ext cx="5205506" cy="5057164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网络环境构造方式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1800" dirty="0"/>
              <a:t>Fiddler </a:t>
            </a:r>
            <a:r>
              <a:rPr lang="zh-CN" altLang="zh-CN" sz="1800" dirty="0"/>
              <a:t>慢速网络模拟，可设置延时参数，限</a:t>
            </a:r>
            <a:r>
              <a:rPr lang="en-US" altLang="zh-CN" sz="1800" dirty="0"/>
              <a:t>http</a:t>
            </a:r>
            <a:r>
              <a:rPr lang="zh-CN" altLang="zh-CN" sz="1800" dirty="0"/>
              <a:t>协议</a:t>
            </a:r>
            <a:r>
              <a:rPr lang="zh-CN" altLang="zh-CN" sz="2000" dirty="0"/>
              <a:t/>
            </a:r>
            <a:br>
              <a:rPr lang="zh-CN" altLang="zh-CN" sz="2000" dirty="0"/>
            </a:br>
            <a:r>
              <a:rPr lang="zh-CN" altLang="zh-CN" sz="2000" dirty="0"/>
              <a:t/>
            </a:r>
            <a:br>
              <a:rPr lang="zh-CN" altLang="zh-CN" sz="2000" dirty="0"/>
            </a:br>
            <a:endParaRPr lang="zh-CN" altLang="en-US" sz="2000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网络模拟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一、网络模拟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538" y="2592660"/>
            <a:ext cx="615315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12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626919" y="1567944"/>
            <a:ext cx="3981370" cy="4121060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网络环境构造方式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1800" dirty="0"/>
              <a:t>Google</a:t>
            </a:r>
            <a:r>
              <a:rPr lang="zh-CN" altLang="zh-CN" sz="1800" dirty="0"/>
              <a:t>浏览器，网络设置</a:t>
            </a:r>
            <a:r>
              <a:rPr lang="zh-CN" altLang="zh-CN" sz="2000" dirty="0"/>
              <a:t/>
            </a:r>
            <a:br>
              <a:rPr lang="zh-CN" altLang="zh-CN" sz="2000" dirty="0"/>
            </a:br>
            <a:r>
              <a:rPr lang="zh-CN" altLang="zh-CN" sz="2000" dirty="0"/>
              <a:t/>
            </a:r>
            <a:br>
              <a:rPr lang="zh-CN" altLang="zh-CN" sz="2000" dirty="0"/>
            </a:br>
            <a:endParaRPr lang="zh-CN" altLang="en-US" sz="2000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网络模拟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一、网络模拟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369" y="2470993"/>
            <a:ext cx="6999288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30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build="p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11064</TotalTime>
  <Words>639</Words>
  <Application>Microsoft Office PowerPoint</Application>
  <PresentationFormat>自定义</PresentationFormat>
  <Paragraphs>108</Paragraphs>
  <Slides>20</Slides>
  <Notes>3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2" baseType="lpstr">
      <vt:lpstr>Office 主题​​</vt:lpstr>
      <vt:lpstr>文档</vt:lpstr>
      <vt:lpstr>PowerPoint 演示文稿</vt:lpstr>
      <vt:lpstr>PowerPoint 演示文稿</vt:lpstr>
      <vt:lpstr>PowerPoint 演示文稿</vt:lpstr>
      <vt:lpstr>用户网络环境现状： 1、学校机房 2、办公室 3、老师和学生寝室 4、移动端  项目案例： 1、秘书 2、输血 3、海安解剖 4、财商游戏  </vt:lpstr>
      <vt:lpstr>网络不稳定相关参数：  带宽 延时 丢包 抖动 错码   </vt:lpstr>
      <vt:lpstr>网络环境构造方式：  拔插网线 禁用网卡 切换网络 </vt:lpstr>
      <vt:lpstr>网络环境构造方式：  路由器设置：没有单独隔离的环境，影响整个网络环境 手动互传大文件构造：传输文件会占用机器cpu资源，并影响整个网络环境 APP：远离WiFi信号，地铁环境测试等 网络损伤仪：需要硬件设备，暂不考虑   </vt:lpstr>
      <vt:lpstr>网络环境构造方式：  Fiddler 慢速网络模拟，可设置延时参数，限http协议  </vt:lpstr>
      <vt:lpstr>网络环境构造方式：  Google浏览器，网络设置  </vt:lpstr>
      <vt:lpstr>网络环境构造方式：  VMware 虚拟机设置 ：可自定义设置网速和丢包率  </vt:lpstr>
      <vt:lpstr>网络环境构造方式：  NEWT：强大好用的网络模拟工具，客户端和服务器部署  </vt:lpstr>
      <vt:lpstr>http协议分析，建议使用fiddler TCP/UDP及其它协议，使用Wireshark </vt:lpstr>
      <vt:lpstr>典型TCP和HTTP协议包 </vt:lpstr>
      <vt:lpstr>财商游戏断线重连项目，抓包截图 </vt:lpstr>
      <vt:lpstr>项目需求：解决外网环境突然断网和网络状况差的情况下，游戏主流程中断，无法正常游戏的问题 测试思路：构造不同的网络环境进行测试，分网络完全断开和网络波动两大情况  </vt:lpstr>
      <vt:lpstr>录屏测试推荐：  1、问题记录、重现、定位、沟通 2、性能测试计时 3、用户体验测试 4、自动化测试   </vt:lpstr>
      <vt:lpstr> 主要问题列表：  </vt:lpstr>
      <vt:lpstr>测试不足：  1、网络环境构造，延时、抖动、误码等并未模拟测试 2、上行、下行断网时间点没有能够分开 3、服务器网络波动情况，没有考虑构造 4、多人网络波动情况，没能测试    </vt:lpstr>
      <vt:lpstr>测试建议：  特别是互联网APP产品，中途断网是否造成软件崩溃闪退，网络不好易造成重复点击操作，加载失败界面，网络状态检测，用户体验等等 3D：数据丢失问题，客户端崩溃问题，数据重复问题，上下行网络状况等     </vt:lpstr>
      <vt:lpstr>PowerPoint 演示文稿</vt:lpstr>
    </vt:vector>
  </TitlesOfParts>
  <Company>微软公司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国泰安幻灯片模板</dc:title>
  <dc:creator>GTA设计中心</dc:creator>
  <cp:lastModifiedBy>李琪 liqi</cp:lastModifiedBy>
  <cp:revision>175</cp:revision>
  <dcterms:created xsi:type="dcterms:W3CDTF">2015-11-21T04:10:56Z</dcterms:created>
  <dcterms:modified xsi:type="dcterms:W3CDTF">2017-02-10T07:45:54Z</dcterms:modified>
</cp:coreProperties>
</file>